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7" r:id="rId4"/>
    <p:sldMasterId id="2147493467" r:id="rId5"/>
  </p:sldMasterIdLst>
  <p:notesMasterIdLst>
    <p:notesMasterId r:id="rId31"/>
  </p:notesMasterIdLst>
  <p:handoutMasterIdLst>
    <p:handoutMasterId r:id="rId32"/>
  </p:handoutMasterIdLst>
  <p:sldIdLst>
    <p:sldId id="306" r:id="rId6"/>
    <p:sldId id="277" r:id="rId7"/>
    <p:sldId id="332" r:id="rId8"/>
    <p:sldId id="331" r:id="rId9"/>
    <p:sldId id="333" r:id="rId10"/>
    <p:sldId id="322" r:id="rId11"/>
    <p:sldId id="312" r:id="rId12"/>
    <p:sldId id="334" r:id="rId13"/>
    <p:sldId id="319" r:id="rId14"/>
    <p:sldId id="313" r:id="rId15"/>
    <p:sldId id="321" r:id="rId16"/>
    <p:sldId id="314" r:id="rId17"/>
    <p:sldId id="315" r:id="rId18"/>
    <p:sldId id="320" r:id="rId19"/>
    <p:sldId id="335" r:id="rId20"/>
    <p:sldId id="307" r:id="rId21"/>
    <p:sldId id="336" r:id="rId22"/>
    <p:sldId id="308" r:id="rId23"/>
    <p:sldId id="316" r:id="rId24"/>
    <p:sldId id="317" r:id="rId25"/>
    <p:sldId id="318" r:id="rId26"/>
    <p:sldId id="337" r:id="rId27"/>
    <p:sldId id="328" r:id="rId28"/>
    <p:sldId id="329" r:id="rId29"/>
    <p:sldId id="330" r:id="rId3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2002F"/>
    <a:srgbClr val="954B2E"/>
    <a:srgbClr val="5DB675"/>
    <a:srgbClr val="54C9E8"/>
    <a:srgbClr val="4E748B"/>
    <a:srgbClr val="DA8830"/>
    <a:srgbClr val="C21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06" autoAdjust="0"/>
    <p:restoredTop sz="94612" autoAdjust="0"/>
  </p:normalViewPr>
  <p:slideViewPr>
    <p:cSldViewPr snapToGrid="0" snapToObjects="1">
      <p:cViewPr varScale="1">
        <p:scale>
          <a:sx n="136" d="100"/>
          <a:sy n="136" d="100"/>
        </p:scale>
        <p:origin x="1128" y="10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2568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B9FF-BB64-2F42-B8F7-1FE6D7583CB0}" type="datetimeFigureOut">
              <a:rPr lang="es-ES" smtClean="0"/>
              <a:t>19/09/2022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919D-AA85-5C4C-9C99-256A1FD95C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75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BCD8-9E43-714C-9487-C9A5DB7625BC}" type="datetimeFigureOut">
              <a:rPr lang="es-ES" smtClean="0"/>
              <a:t>19/09/2022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27E5-C792-C749-93C5-0958009CB15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64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508500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12800" y="952500"/>
            <a:ext cx="4013200" cy="2667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0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007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635500" y="1409700"/>
            <a:ext cx="4013200" cy="1409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000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0" y="2971800"/>
            <a:ext cx="4013200" cy="711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aseline="0">
                <a:solidFill>
                  <a:srgbClr val="C2002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_tradnl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62224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1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1512" y="207812"/>
            <a:ext cx="8123396" cy="1225021"/>
          </a:xfrm>
        </p:spPr>
        <p:txBody>
          <a:bodyPr>
            <a:normAutofit/>
          </a:bodyPr>
          <a:lstStyle>
            <a:lvl1pPr>
              <a:defRPr sz="28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1512" y="1609081"/>
            <a:ext cx="8123396" cy="1290638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742950" indent="-285750" algn="l"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2pPr>
            <a:lvl3pPr marL="1200150" indent="-285750" algn="l"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934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567298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3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5" y="528529"/>
            <a:ext cx="3993974" cy="633377"/>
          </a:xfrm>
        </p:spPr>
        <p:txBody>
          <a:bodyPr anchor="b"/>
          <a:lstStyle>
            <a:lvl1pPr algn="l">
              <a:defRPr sz="20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5"/>
            <a:ext cx="4572000" cy="50051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/>
              <a:t>Arrastre la imagen al marcador de posición o haga clic en el icono para agregar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2164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508500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12800" y="952500"/>
            <a:ext cx="4013200" cy="2667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0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8049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508500"/>
            <a:ext cx="9144000" cy="12065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19" y="4746648"/>
            <a:ext cx="2193713" cy="7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0" r:id="rId2"/>
    <p:sldLayoutId id="2147493482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46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pic>
        <p:nvPicPr>
          <p:cNvPr id="7" name="Imagen 6" descr="banda ok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4204"/>
            <a:ext cx="9180000" cy="7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6" r:id="rId3"/>
    <p:sldLayoutId id="214749348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12799" y="647115"/>
            <a:ext cx="7641883" cy="3784208"/>
          </a:xfrm>
        </p:spPr>
        <p:txBody>
          <a:bodyPr/>
          <a:lstStyle/>
          <a:p>
            <a:pPr algn="r"/>
            <a:r>
              <a:rPr lang="es-ES" sz="2400" b="1" dirty="0"/>
              <a:t>HERRAMIENTA DE AYUDA A LA </a:t>
            </a:r>
          </a:p>
          <a:p>
            <a:pPr algn="r"/>
            <a:r>
              <a:rPr lang="es-ES" sz="2400" b="1" dirty="0"/>
              <a:t>GENERACIÓN DE GRUPOS </a:t>
            </a:r>
          </a:p>
          <a:p>
            <a:pPr algn="r"/>
            <a:r>
              <a:rPr lang="es-ES" sz="2400" b="1" dirty="0"/>
              <a:t>EN EL AULA</a:t>
            </a:r>
          </a:p>
          <a:p>
            <a:pPr algn="r"/>
            <a:r>
              <a:rPr lang="es-ES" sz="1400" b="1" i="1" dirty="0"/>
              <a:t>MIGUEL FUERTES</a:t>
            </a:r>
          </a:p>
          <a:p>
            <a:pPr algn="r"/>
            <a:r>
              <a:rPr lang="es-ES" sz="1400" i="1" dirty="0"/>
              <a:t>Tutora: </a:t>
            </a:r>
            <a:r>
              <a:rPr lang="es-ES" sz="1400" b="1" i="1" dirty="0"/>
              <a:t>Elena Román</a:t>
            </a:r>
            <a:endParaRPr lang="es-ES_tradnl" sz="1400" b="1" i="1" dirty="0"/>
          </a:p>
        </p:txBody>
      </p:sp>
    </p:spTree>
    <p:extLst>
      <p:ext uri="{BB962C8B-B14F-4D97-AF65-F5344CB8AC3E}">
        <p14:creationId xmlns:p14="http://schemas.microsoft.com/office/powerpoint/2010/main" val="1654153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9DE62A-5E74-9141-2CA5-FAF0439FB271}"/>
              </a:ext>
            </a:extLst>
          </p:cNvPr>
          <p:cNvSpPr/>
          <p:nvPr/>
        </p:nvSpPr>
        <p:spPr>
          <a:xfrm rot="5400000" flipV="1">
            <a:off x="193069" y="2834640"/>
            <a:ext cx="2550362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52165" y="1582318"/>
            <a:ext cx="7088914" cy="25503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3200" dirty="0"/>
              <a:t>Pregunta de elecciones y rechazos </a:t>
            </a:r>
          </a:p>
          <a:p>
            <a:pPr marL="400050" lvl="1" indent="0">
              <a:buFont typeface="Wingdings" panose="05000000000000000000" pitchFamily="2" charset="2"/>
              <a:buNone/>
            </a:pPr>
            <a:r>
              <a:rPr lang="es-ES" sz="2400" i="1" dirty="0"/>
              <a:t>(respuesta honesta)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dirty="0" err="1"/>
              <a:t>Sociomatriz</a:t>
            </a:r>
            <a:endParaRPr lang="es-ES" sz="3200" dirty="0"/>
          </a:p>
          <a:p>
            <a:pPr marL="457200" indent="-457200">
              <a:buFont typeface="+mj-lt"/>
              <a:buAutoNum type="arabicPeriod"/>
            </a:pPr>
            <a:r>
              <a:rPr lang="es-ES" sz="3200" dirty="0"/>
              <a:t>Sociograma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b="1" dirty="0"/>
              <a:t>Interpretación</a:t>
            </a:r>
          </a:p>
        </p:txBody>
      </p:sp>
    </p:spTree>
    <p:extLst>
      <p:ext uri="{BB962C8B-B14F-4D97-AF65-F5344CB8AC3E}">
        <p14:creationId xmlns:p14="http://schemas.microsoft.com/office/powerpoint/2010/main" val="74472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9DE62A-5E74-9141-2CA5-FAF0439FB271}"/>
              </a:ext>
            </a:extLst>
          </p:cNvPr>
          <p:cNvSpPr/>
          <p:nvPr/>
        </p:nvSpPr>
        <p:spPr>
          <a:xfrm rot="5400000" flipV="1">
            <a:off x="193069" y="2834640"/>
            <a:ext cx="2550362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52165" y="1582318"/>
            <a:ext cx="6039670" cy="2550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b="1" dirty="0"/>
              <a:t>Líder</a:t>
            </a:r>
            <a:r>
              <a:rPr lang="es-ES" sz="2800" dirty="0"/>
              <a:t> – Muchos +</a:t>
            </a:r>
          </a:p>
          <a:p>
            <a:pPr marL="457200" lvl="1" indent="0">
              <a:buNone/>
            </a:pPr>
            <a:r>
              <a:rPr lang="es-ES" sz="2000" b="1" i="1" dirty="0">
                <a:solidFill>
                  <a:schemeClr val="bg1">
                    <a:lumMod val="50000"/>
                  </a:schemeClr>
                </a:solidFill>
              </a:rPr>
              <a:t>Eminencia gris </a:t>
            </a:r>
            <a:r>
              <a:rPr lang="es-ES" sz="2000" i="1" dirty="0">
                <a:solidFill>
                  <a:schemeClr val="bg1">
                    <a:lumMod val="50000"/>
                  </a:schemeClr>
                </a:solidFill>
              </a:rPr>
              <a:t>– Solo relacionado con el Líder</a:t>
            </a:r>
          </a:p>
          <a:p>
            <a:pPr marL="0" indent="0">
              <a:buNone/>
            </a:pPr>
            <a:r>
              <a:rPr lang="es-ES" sz="2800" b="1" dirty="0"/>
              <a:t>Marginado</a:t>
            </a:r>
            <a:r>
              <a:rPr lang="es-ES" sz="2800" dirty="0"/>
              <a:t> – Pocos + o Muchos -</a:t>
            </a:r>
          </a:p>
          <a:p>
            <a:pPr marL="0" indent="0">
              <a:buNone/>
            </a:pPr>
            <a:r>
              <a:rPr lang="es-ES" sz="2800" b="1" dirty="0"/>
              <a:t>Promedio</a:t>
            </a:r>
          </a:p>
          <a:p>
            <a:pPr marL="0" indent="0">
              <a:buNone/>
            </a:pPr>
            <a:r>
              <a:rPr lang="es-ES" sz="2800" b="1" dirty="0"/>
              <a:t>Polémico</a:t>
            </a:r>
            <a:r>
              <a:rPr lang="es-ES" sz="2800" dirty="0"/>
              <a:t> – Muchos + y -</a:t>
            </a:r>
          </a:p>
          <a:p>
            <a:pPr marL="0" indent="0">
              <a:buNone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8783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Ejemplo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2F633-DA60-B28D-B588-2A0F2B439171}"/>
              </a:ext>
            </a:extLst>
          </p:cNvPr>
          <p:cNvSpPr txBox="1"/>
          <p:nvPr/>
        </p:nvSpPr>
        <p:spPr>
          <a:xfrm>
            <a:off x="868101" y="1703338"/>
            <a:ext cx="583653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sz="4800" i="1" dirty="0">
                <a:solidFill>
                  <a:schemeClr val="bg1">
                    <a:lumMod val="50000"/>
                  </a:schemeClr>
                </a:solidFill>
              </a:rPr>
              <a:t>¿Con quien harías </a:t>
            </a:r>
          </a:p>
          <a:p>
            <a:pPr algn="r"/>
            <a:r>
              <a:rPr lang="es-ES" sz="4800" i="1" dirty="0">
                <a:solidFill>
                  <a:schemeClr val="bg1">
                    <a:lumMod val="50000"/>
                  </a:schemeClr>
                </a:solidFill>
              </a:rPr>
              <a:t>un trabajo en grupo? </a:t>
            </a:r>
          </a:p>
          <a:p>
            <a:pPr algn="r"/>
            <a:r>
              <a:rPr lang="es-ES" sz="4800" i="1" dirty="0">
                <a:solidFill>
                  <a:schemeClr val="bg1">
                    <a:lumMod val="50000"/>
                  </a:schemeClr>
                </a:solidFill>
              </a:rPr>
              <a:t>¿con quien no?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448D5B-EA1F-9708-9981-C70EB0C7CD54}"/>
              </a:ext>
            </a:extLst>
          </p:cNvPr>
          <p:cNvSpPr/>
          <p:nvPr/>
        </p:nvSpPr>
        <p:spPr>
          <a:xfrm rot="5400000" flipV="1">
            <a:off x="5598447" y="2834641"/>
            <a:ext cx="2550362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21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Ejemplo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0E0C-779F-5C07-9430-AFF8FBDA6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343025"/>
            <a:ext cx="63627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65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Ejemplo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29FF6-403C-1A69-5F55-C1D21C742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6"/>
          <a:stretch/>
        </p:blipFill>
        <p:spPr>
          <a:xfrm>
            <a:off x="2345441" y="1181365"/>
            <a:ext cx="4453117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6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i="1" dirty="0"/>
              <a:t>¿Por qué?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Marco teórico: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Aprendizaje colaborativo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rgbClr val="C00000"/>
                </a:solidFill>
              </a:rPr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306255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Generar una aplicación que facilite la creación de grupos en el aula para los trabajos colaborativos.</a:t>
            </a:r>
          </a:p>
          <a:p>
            <a:pPr lvl="1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Segmentación y caracterización de los alumnos en el aula.</a:t>
            </a:r>
          </a:p>
          <a:p>
            <a:pPr lvl="1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Preferencias de los mismos</a:t>
            </a:r>
          </a:p>
          <a:p>
            <a:pPr lvl="1"/>
            <a:r>
              <a:rPr lang="es-ES" dirty="0" err="1"/>
              <a:t>Tests</a:t>
            </a:r>
            <a:r>
              <a:rPr lang="es-ES" dirty="0"/>
              <a:t> Sociométricos.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8A93F7D-E81F-6893-E4CE-D975A56EED31}"/>
              </a:ext>
            </a:extLst>
          </p:cNvPr>
          <p:cNvSpPr txBox="1">
            <a:spLocks/>
          </p:cNvSpPr>
          <p:nvPr/>
        </p:nvSpPr>
        <p:spPr>
          <a:xfrm>
            <a:off x="457200" y="28575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Prerrequisitos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41FD95-C470-39ED-A684-80D020D08B46}"/>
              </a:ext>
            </a:extLst>
          </p:cNvPr>
          <p:cNvSpPr txBox="1">
            <a:spLocks/>
          </p:cNvSpPr>
          <p:nvPr/>
        </p:nvSpPr>
        <p:spPr>
          <a:xfrm>
            <a:off x="457200" y="3940744"/>
            <a:ext cx="8229600" cy="476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Plataforma de gestión de alumnado.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8674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i="1" dirty="0"/>
              <a:t>¿Por qué?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Marco teórico: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Aprendizaje colaborativo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rgbClr val="C00000"/>
                </a:solidFill>
              </a:rPr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36885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Decisiones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528140"/>
            <a:ext cx="3779882" cy="1978111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Implementación en Ruby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Rails</a:t>
            </a:r>
            <a:endParaRPr lang="es-ES" dirty="0"/>
          </a:p>
          <a:p>
            <a:pPr lvl="1"/>
            <a:r>
              <a:rPr lang="es-ES" i="1" dirty="0"/>
              <a:t>… vs. Moodle…</a:t>
            </a:r>
          </a:p>
          <a:p>
            <a:r>
              <a:rPr lang="es-ES" dirty="0" err="1"/>
              <a:t>MariaDB</a:t>
            </a:r>
            <a:endParaRPr lang="es-ES" dirty="0"/>
          </a:p>
          <a:p>
            <a:r>
              <a:rPr lang="es-ES" b="1" dirty="0"/>
              <a:t>Prerrequisitos</a:t>
            </a:r>
            <a:r>
              <a:rPr lang="es-ES" dirty="0"/>
              <a:t>: </a:t>
            </a:r>
          </a:p>
          <a:p>
            <a:pPr lvl="1"/>
            <a:r>
              <a:rPr lang="es-ES" dirty="0"/>
              <a:t>Gestión de alumnos</a:t>
            </a:r>
          </a:p>
          <a:p>
            <a:pPr lvl="1"/>
            <a:r>
              <a:rPr lang="es-ES" dirty="0"/>
              <a:t>Centrado en el profesor</a:t>
            </a:r>
          </a:p>
          <a:p>
            <a:pPr lvl="1"/>
            <a:r>
              <a:rPr lang="es-ES" dirty="0"/>
              <a:t>Modelo de datos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39BCD-CECC-E33B-21D6-3218D5DC1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19" y="1528140"/>
            <a:ext cx="3415356" cy="3178018"/>
          </a:xfrm>
          <a:prstGeom prst="rect">
            <a:avLst/>
          </a:prstGeom>
          <a:ln w="127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343354321">
                  <a:custGeom>
                    <a:avLst/>
                    <a:gdLst>
                      <a:gd name="connsiteX0" fmla="*/ 0 w 3415356"/>
                      <a:gd name="connsiteY0" fmla="*/ 0 h 3178018"/>
                      <a:gd name="connsiteX1" fmla="*/ 637533 w 3415356"/>
                      <a:gd name="connsiteY1" fmla="*/ 0 h 3178018"/>
                      <a:gd name="connsiteX2" fmla="*/ 1275066 w 3415356"/>
                      <a:gd name="connsiteY2" fmla="*/ 0 h 3178018"/>
                      <a:gd name="connsiteX3" fmla="*/ 1878446 w 3415356"/>
                      <a:gd name="connsiteY3" fmla="*/ 0 h 3178018"/>
                      <a:gd name="connsiteX4" fmla="*/ 2481825 w 3415356"/>
                      <a:gd name="connsiteY4" fmla="*/ 0 h 3178018"/>
                      <a:gd name="connsiteX5" fmla="*/ 3415356 w 3415356"/>
                      <a:gd name="connsiteY5" fmla="*/ 0 h 3178018"/>
                      <a:gd name="connsiteX6" fmla="*/ 3415356 w 3415356"/>
                      <a:gd name="connsiteY6" fmla="*/ 593230 h 3178018"/>
                      <a:gd name="connsiteX7" fmla="*/ 3415356 w 3415356"/>
                      <a:gd name="connsiteY7" fmla="*/ 1186460 h 3178018"/>
                      <a:gd name="connsiteX8" fmla="*/ 3415356 w 3415356"/>
                      <a:gd name="connsiteY8" fmla="*/ 1716130 h 3178018"/>
                      <a:gd name="connsiteX9" fmla="*/ 3415356 w 3415356"/>
                      <a:gd name="connsiteY9" fmla="*/ 2214019 h 3178018"/>
                      <a:gd name="connsiteX10" fmla="*/ 3415356 w 3415356"/>
                      <a:gd name="connsiteY10" fmla="*/ 2680129 h 3178018"/>
                      <a:gd name="connsiteX11" fmla="*/ 3415356 w 3415356"/>
                      <a:gd name="connsiteY11" fmla="*/ 3178018 h 3178018"/>
                      <a:gd name="connsiteX12" fmla="*/ 2948591 w 3415356"/>
                      <a:gd name="connsiteY12" fmla="*/ 3178018 h 3178018"/>
                      <a:gd name="connsiteX13" fmla="*/ 2413518 w 3415356"/>
                      <a:gd name="connsiteY13" fmla="*/ 3178018 h 3178018"/>
                      <a:gd name="connsiteX14" fmla="*/ 1844292 w 3415356"/>
                      <a:gd name="connsiteY14" fmla="*/ 3178018 h 3178018"/>
                      <a:gd name="connsiteX15" fmla="*/ 1377527 w 3415356"/>
                      <a:gd name="connsiteY15" fmla="*/ 3178018 h 3178018"/>
                      <a:gd name="connsiteX16" fmla="*/ 842454 w 3415356"/>
                      <a:gd name="connsiteY16" fmla="*/ 3178018 h 3178018"/>
                      <a:gd name="connsiteX17" fmla="*/ 0 w 3415356"/>
                      <a:gd name="connsiteY17" fmla="*/ 3178018 h 3178018"/>
                      <a:gd name="connsiteX18" fmla="*/ 0 w 3415356"/>
                      <a:gd name="connsiteY18" fmla="*/ 2743689 h 3178018"/>
                      <a:gd name="connsiteX19" fmla="*/ 0 w 3415356"/>
                      <a:gd name="connsiteY19" fmla="*/ 2214019 h 3178018"/>
                      <a:gd name="connsiteX20" fmla="*/ 0 w 3415356"/>
                      <a:gd name="connsiteY20" fmla="*/ 1620789 h 3178018"/>
                      <a:gd name="connsiteX21" fmla="*/ 0 w 3415356"/>
                      <a:gd name="connsiteY21" fmla="*/ 1122900 h 3178018"/>
                      <a:gd name="connsiteX22" fmla="*/ 0 w 3415356"/>
                      <a:gd name="connsiteY22" fmla="*/ 561450 h 3178018"/>
                      <a:gd name="connsiteX23" fmla="*/ 0 w 3415356"/>
                      <a:gd name="connsiteY23" fmla="*/ 0 h 3178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415356" h="3178018" fill="none" extrusionOk="0">
                        <a:moveTo>
                          <a:pt x="0" y="0"/>
                        </a:moveTo>
                        <a:cubicBezTo>
                          <a:pt x="167735" y="-38782"/>
                          <a:pt x="355352" y="35280"/>
                          <a:pt x="637533" y="0"/>
                        </a:cubicBezTo>
                        <a:cubicBezTo>
                          <a:pt x="919714" y="-35280"/>
                          <a:pt x="1138422" y="41285"/>
                          <a:pt x="1275066" y="0"/>
                        </a:cubicBezTo>
                        <a:cubicBezTo>
                          <a:pt x="1411710" y="-41285"/>
                          <a:pt x="1676317" y="70461"/>
                          <a:pt x="1878446" y="0"/>
                        </a:cubicBezTo>
                        <a:cubicBezTo>
                          <a:pt x="2080575" y="-70461"/>
                          <a:pt x="2273443" y="12429"/>
                          <a:pt x="2481825" y="0"/>
                        </a:cubicBezTo>
                        <a:cubicBezTo>
                          <a:pt x="2690207" y="-12429"/>
                          <a:pt x="3047862" y="7540"/>
                          <a:pt x="3415356" y="0"/>
                        </a:cubicBezTo>
                        <a:cubicBezTo>
                          <a:pt x="3435740" y="136291"/>
                          <a:pt x="3345355" y="380031"/>
                          <a:pt x="3415356" y="593230"/>
                        </a:cubicBezTo>
                        <a:cubicBezTo>
                          <a:pt x="3485357" y="806429"/>
                          <a:pt x="3375802" y="1037493"/>
                          <a:pt x="3415356" y="1186460"/>
                        </a:cubicBezTo>
                        <a:cubicBezTo>
                          <a:pt x="3454910" y="1335427"/>
                          <a:pt x="3355774" y="1557081"/>
                          <a:pt x="3415356" y="1716130"/>
                        </a:cubicBezTo>
                        <a:cubicBezTo>
                          <a:pt x="3474938" y="1875179"/>
                          <a:pt x="3371429" y="2075622"/>
                          <a:pt x="3415356" y="2214019"/>
                        </a:cubicBezTo>
                        <a:cubicBezTo>
                          <a:pt x="3459283" y="2352416"/>
                          <a:pt x="3365578" y="2586041"/>
                          <a:pt x="3415356" y="2680129"/>
                        </a:cubicBezTo>
                        <a:cubicBezTo>
                          <a:pt x="3465134" y="2774217"/>
                          <a:pt x="3360271" y="3017341"/>
                          <a:pt x="3415356" y="3178018"/>
                        </a:cubicBezTo>
                        <a:cubicBezTo>
                          <a:pt x="3195328" y="3211350"/>
                          <a:pt x="3079512" y="3165345"/>
                          <a:pt x="2948591" y="3178018"/>
                        </a:cubicBezTo>
                        <a:cubicBezTo>
                          <a:pt x="2817670" y="3190691"/>
                          <a:pt x="2541106" y="3175777"/>
                          <a:pt x="2413518" y="3178018"/>
                        </a:cubicBezTo>
                        <a:cubicBezTo>
                          <a:pt x="2285930" y="3180259"/>
                          <a:pt x="2063984" y="3129752"/>
                          <a:pt x="1844292" y="3178018"/>
                        </a:cubicBezTo>
                        <a:cubicBezTo>
                          <a:pt x="1624600" y="3226284"/>
                          <a:pt x="1482188" y="3142020"/>
                          <a:pt x="1377527" y="3178018"/>
                        </a:cubicBezTo>
                        <a:cubicBezTo>
                          <a:pt x="1272867" y="3214016"/>
                          <a:pt x="1014312" y="3129292"/>
                          <a:pt x="842454" y="3178018"/>
                        </a:cubicBezTo>
                        <a:cubicBezTo>
                          <a:pt x="670596" y="3226744"/>
                          <a:pt x="209072" y="3174596"/>
                          <a:pt x="0" y="3178018"/>
                        </a:cubicBezTo>
                        <a:cubicBezTo>
                          <a:pt x="-10683" y="2985265"/>
                          <a:pt x="4170" y="2953067"/>
                          <a:pt x="0" y="2743689"/>
                        </a:cubicBezTo>
                        <a:cubicBezTo>
                          <a:pt x="-4170" y="2534311"/>
                          <a:pt x="59059" y="2466851"/>
                          <a:pt x="0" y="2214019"/>
                        </a:cubicBezTo>
                        <a:cubicBezTo>
                          <a:pt x="-59059" y="1961187"/>
                          <a:pt x="32182" y="1774929"/>
                          <a:pt x="0" y="1620789"/>
                        </a:cubicBezTo>
                        <a:cubicBezTo>
                          <a:pt x="-32182" y="1466649"/>
                          <a:pt x="44249" y="1324493"/>
                          <a:pt x="0" y="1122900"/>
                        </a:cubicBezTo>
                        <a:cubicBezTo>
                          <a:pt x="-44249" y="921307"/>
                          <a:pt x="18760" y="772453"/>
                          <a:pt x="0" y="561450"/>
                        </a:cubicBezTo>
                        <a:cubicBezTo>
                          <a:pt x="-18760" y="350447"/>
                          <a:pt x="5982" y="171810"/>
                          <a:pt x="0" y="0"/>
                        </a:cubicBezTo>
                        <a:close/>
                      </a:path>
                      <a:path w="3415356" h="3178018" stroke="0" extrusionOk="0">
                        <a:moveTo>
                          <a:pt x="0" y="0"/>
                        </a:moveTo>
                        <a:cubicBezTo>
                          <a:pt x="311086" y="-31315"/>
                          <a:pt x="443401" y="7528"/>
                          <a:pt x="637533" y="0"/>
                        </a:cubicBezTo>
                        <a:cubicBezTo>
                          <a:pt x="831665" y="-7528"/>
                          <a:pt x="1001484" y="57551"/>
                          <a:pt x="1172606" y="0"/>
                        </a:cubicBezTo>
                        <a:cubicBezTo>
                          <a:pt x="1343728" y="-57551"/>
                          <a:pt x="1479115" y="38153"/>
                          <a:pt x="1639371" y="0"/>
                        </a:cubicBezTo>
                        <a:cubicBezTo>
                          <a:pt x="1799628" y="-38153"/>
                          <a:pt x="2032733" y="24828"/>
                          <a:pt x="2242750" y="0"/>
                        </a:cubicBezTo>
                        <a:cubicBezTo>
                          <a:pt x="2452767" y="-24828"/>
                          <a:pt x="2608576" y="7663"/>
                          <a:pt x="2709516" y="0"/>
                        </a:cubicBezTo>
                        <a:cubicBezTo>
                          <a:pt x="2810456" y="-7663"/>
                          <a:pt x="3154341" y="78946"/>
                          <a:pt x="3415356" y="0"/>
                        </a:cubicBezTo>
                        <a:cubicBezTo>
                          <a:pt x="3415456" y="97941"/>
                          <a:pt x="3413111" y="271888"/>
                          <a:pt x="3415356" y="466109"/>
                        </a:cubicBezTo>
                        <a:cubicBezTo>
                          <a:pt x="3417601" y="660330"/>
                          <a:pt x="3405688" y="743100"/>
                          <a:pt x="3415356" y="995779"/>
                        </a:cubicBezTo>
                        <a:cubicBezTo>
                          <a:pt x="3425024" y="1248458"/>
                          <a:pt x="3379470" y="1277066"/>
                          <a:pt x="3415356" y="1493668"/>
                        </a:cubicBezTo>
                        <a:cubicBezTo>
                          <a:pt x="3451242" y="1710270"/>
                          <a:pt x="3392646" y="1882630"/>
                          <a:pt x="3415356" y="1991558"/>
                        </a:cubicBezTo>
                        <a:cubicBezTo>
                          <a:pt x="3438066" y="2100486"/>
                          <a:pt x="3412274" y="2380713"/>
                          <a:pt x="3415356" y="2584788"/>
                        </a:cubicBezTo>
                        <a:cubicBezTo>
                          <a:pt x="3418438" y="2788863"/>
                          <a:pt x="3356156" y="2995535"/>
                          <a:pt x="3415356" y="3178018"/>
                        </a:cubicBezTo>
                        <a:cubicBezTo>
                          <a:pt x="3286576" y="3196554"/>
                          <a:pt x="2938650" y="3152906"/>
                          <a:pt x="2811976" y="3178018"/>
                        </a:cubicBezTo>
                        <a:cubicBezTo>
                          <a:pt x="2685302" y="3203130"/>
                          <a:pt x="2482587" y="3114909"/>
                          <a:pt x="2174443" y="3178018"/>
                        </a:cubicBezTo>
                        <a:cubicBezTo>
                          <a:pt x="1866299" y="3241127"/>
                          <a:pt x="1826748" y="3154793"/>
                          <a:pt x="1707678" y="3178018"/>
                        </a:cubicBezTo>
                        <a:cubicBezTo>
                          <a:pt x="1588608" y="3201243"/>
                          <a:pt x="1230530" y="3143345"/>
                          <a:pt x="1070145" y="3178018"/>
                        </a:cubicBezTo>
                        <a:cubicBezTo>
                          <a:pt x="909760" y="3212691"/>
                          <a:pt x="617887" y="3149045"/>
                          <a:pt x="500919" y="3178018"/>
                        </a:cubicBezTo>
                        <a:cubicBezTo>
                          <a:pt x="383951" y="3206991"/>
                          <a:pt x="133717" y="3167568"/>
                          <a:pt x="0" y="3178018"/>
                        </a:cubicBezTo>
                        <a:cubicBezTo>
                          <a:pt x="-46684" y="3054942"/>
                          <a:pt x="62653" y="2881730"/>
                          <a:pt x="0" y="2648348"/>
                        </a:cubicBezTo>
                        <a:cubicBezTo>
                          <a:pt x="-62653" y="2414966"/>
                          <a:pt x="62971" y="2250632"/>
                          <a:pt x="0" y="2086898"/>
                        </a:cubicBezTo>
                        <a:cubicBezTo>
                          <a:pt x="-62971" y="1923164"/>
                          <a:pt x="27303" y="1829712"/>
                          <a:pt x="0" y="1589009"/>
                        </a:cubicBezTo>
                        <a:cubicBezTo>
                          <a:pt x="-27303" y="1348306"/>
                          <a:pt x="30984" y="1157400"/>
                          <a:pt x="0" y="995779"/>
                        </a:cubicBezTo>
                        <a:cubicBezTo>
                          <a:pt x="-30984" y="834158"/>
                          <a:pt x="63757" y="4416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AEDFFE-4360-FF18-022A-1E8F7CC03A84}"/>
              </a:ext>
            </a:extLst>
          </p:cNvPr>
          <p:cNvSpPr/>
          <p:nvPr/>
        </p:nvSpPr>
        <p:spPr>
          <a:xfrm rot="5400000" flipV="1">
            <a:off x="3108562" y="3094289"/>
            <a:ext cx="2550362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 descr="Migrate from MySQL to MariaDB with Zero Downtime">
            <a:extLst>
              <a:ext uri="{FF2B5EF4-FFF2-40B4-BE49-F238E27FC236}">
                <a16:creationId xmlns:a16="http://schemas.microsoft.com/office/drawing/2014/main" id="{22323A43-037A-E690-42C6-F6B6F550A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45200"/>
            <a:ext cx="1804086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uby On Rails logo">
            <a:extLst>
              <a:ext uri="{FF2B5EF4-FFF2-40B4-BE49-F238E27FC236}">
                <a16:creationId xmlns:a16="http://schemas.microsoft.com/office/drawing/2014/main" id="{BDE0B95C-D0D9-5D24-BC8E-F419EC7DA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06" y="3791241"/>
            <a:ext cx="1949620" cy="10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419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3EB29-7F5C-109D-C6F7-F06A2A40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363" y="-605483"/>
            <a:ext cx="9338725" cy="56421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89804"/>
            </a:srgbClr>
          </a:solidFill>
        </p:spPr>
        <p:txBody>
          <a:bodyPr/>
          <a:lstStyle/>
          <a:p>
            <a:r>
              <a:rPr lang="es-ES" dirty="0"/>
              <a:t>Implementación: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Matriz Sociométrica</a:t>
            </a:r>
          </a:p>
        </p:txBody>
      </p:sp>
    </p:spTree>
    <p:extLst>
      <p:ext uri="{BB962C8B-B14F-4D97-AF65-F5344CB8AC3E}">
        <p14:creationId xmlns:p14="http://schemas.microsoft.com/office/powerpoint/2010/main" val="100175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i="1" dirty="0"/>
              <a:t>¿Por qué?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Marco teórico: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Aprendizaje colaborativo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201737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883890"/>
            <a:ext cx="8229600" cy="1947219"/>
          </a:xfrm>
        </p:spPr>
        <p:txBody>
          <a:bodyPr/>
          <a:lstStyle/>
          <a:p>
            <a:r>
              <a:rPr lang="es-ES" dirty="0"/>
              <a:t>Herramienta creada para facilitar la creación de grupos</a:t>
            </a:r>
          </a:p>
          <a:p>
            <a:pPr lvl="1"/>
            <a:r>
              <a:rPr lang="es-ES" dirty="0"/>
              <a:t>Ayuda mediante </a:t>
            </a:r>
            <a:r>
              <a:rPr lang="es-ES" dirty="0" err="1"/>
              <a:t>tests</a:t>
            </a:r>
            <a:r>
              <a:rPr lang="es-ES" dirty="0"/>
              <a:t> sociométricos</a:t>
            </a:r>
          </a:p>
          <a:p>
            <a:r>
              <a:rPr lang="es-ES" dirty="0"/>
              <a:t>Importancia del trabajo colaborativo</a:t>
            </a:r>
          </a:p>
          <a:p>
            <a:r>
              <a:rPr lang="es-ES" dirty="0"/>
              <a:t>Valoración del test sociométrico</a:t>
            </a:r>
          </a:p>
          <a:p>
            <a:pPr lvl="1"/>
            <a:r>
              <a:rPr lang="es-ES" dirty="0"/>
              <a:t>No infalible pero de gran ayuda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371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Limitaciones y futuro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Creación de grupos automática</a:t>
            </a:r>
          </a:p>
          <a:p>
            <a:pPr lvl="1"/>
            <a:r>
              <a:rPr lang="es-ES" dirty="0"/>
              <a:t>Perfilado de aptitudes y características del alumnado</a:t>
            </a:r>
          </a:p>
          <a:p>
            <a:r>
              <a:rPr lang="es-ES" dirty="0"/>
              <a:t>Base de datos de actividades en grupo con sus necesidades</a:t>
            </a:r>
          </a:p>
          <a:p>
            <a:pPr lvl="1"/>
            <a:r>
              <a:rPr lang="es-ES" dirty="0"/>
              <a:t>Perfiles necesarios en cada actividad</a:t>
            </a:r>
          </a:p>
          <a:p>
            <a:r>
              <a:rPr lang="es-ES" dirty="0"/>
              <a:t>Combinación de características, actividades y resultados del test para la generación de los grupos de manera aleatoria y automática.</a:t>
            </a:r>
          </a:p>
          <a:p>
            <a:r>
              <a:rPr lang="es-ES" dirty="0"/>
              <a:t>Base de datos estadística de las decisiones tomadas y de los grupos formados.</a:t>
            </a:r>
          </a:p>
        </p:txBody>
      </p:sp>
    </p:spTree>
    <p:extLst>
      <p:ext uri="{BB962C8B-B14F-4D97-AF65-F5344CB8AC3E}">
        <p14:creationId xmlns:p14="http://schemas.microsoft.com/office/powerpoint/2010/main" val="2850783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i="1" dirty="0"/>
              <a:t>¿Por qué?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Marco teórico: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Aprendizaje colaborativo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rgbClr val="C00000"/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2594366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3EB29-7F5C-109D-C6F7-F06A2A40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363" y="-605483"/>
            <a:ext cx="9338725" cy="56421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739340"/>
            <a:ext cx="8229600" cy="952500"/>
          </a:xfrm>
          <a:solidFill>
            <a:srgbClr val="FFFFFF">
              <a:alpha val="89804"/>
            </a:srgbClr>
          </a:solidFill>
        </p:spPr>
        <p:txBody>
          <a:bodyPr/>
          <a:lstStyle/>
          <a:p>
            <a:pPr algn="ctr"/>
            <a:r>
              <a:rPr lang="es-ES" dirty="0"/>
              <a:t>Demostración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3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npos">
            <a:hlinkClick r:id="" action="ppaction://media"/>
            <a:extLst>
              <a:ext uri="{FF2B5EF4-FFF2-40B4-BE49-F238E27FC236}">
                <a16:creationId xmlns:a16="http://schemas.microsoft.com/office/drawing/2014/main" id="{CAE51B00-D780-F032-FBF7-D69580C82A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05032"/>
            <a:ext cx="9144001" cy="5143071"/>
          </a:xfrm>
        </p:spPr>
      </p:pic>
    </p:spTree>
    <p:extLst>
      <p:ext uri="{BB962C8B-B14F-4D97-AF65-F5344CB8AC3E}">
        <p14:creationId xmlns:p14="http://schemas.microsoft.com/office/powerpoint/2010/main" val="19718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565400" y="1177583"/>
            <a:ext cx="4013200" cy="2667000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s-ES" sz="6600" b="1" dirty="0"/>
              <a:t>GRACIAS POR SU ATENCIÓN</a:t>
            </a:r>
            <a:endParaRPr lang="es-ES_tradnl" sz="4400" b="1" i="1" dirty="0"/>
          </a:p>
        </p:txBody>
      </p:sp>
    </p:spTree>
    <p:extLst>
      <p:ext uri="{BB962C8B-B14F-4D97-AF65-F5344CB8AC3E}">
        <p14:creationId xmlns:p14="http://schemas.microsoft.com/office/powerpoint/2010/main" val="115742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i="1" dirty="0">
                <a:solidFill>
                  <a:srgbClr val="C00000"/>
                </a:solidFill>
              </a:rPr>
              <a:t>¿Por qué?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Marco teórico: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Aprendizaje colaborativo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70628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3F64-4BBC-0D36-0D61-EBA9D51A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 del arte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90973-7C3D-AB46-959F-B697A82E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Mucha aplicación para el alumnado y poca aplicación para el profesorado.</a:t>
            </a:r>
          </a:p>
          <a:p>
            <a:r>
              <a:rPr lang="es-ES" dirty="0"/>
              <a:t>Las TIC son muy importantes y van ganando mucho peso.</a:t>
            </a:r>
          </a:p>
          <a:p>
            <a:r>
              <a:rPr lang="es-ES" dirty="0"/>
              <a:t>Ayuda a la gestión del aula.</a:t>
            </a:r>
          </a:p>
        </p:txBody>
      </p:sp>
    </p:spTree>
    <p:extLst>
      <p:ext uri="{BB962C8B-B14F-4D97-AF65-F5344CB8AC3E}">
        <p14:creationId xmlns:p14="http://schemas.microsoft.com/office/powerpoint/2010/main" val="166000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i="1" dirty="0"/>
              <a:t>¿Por qué?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rgbClr val="C00000"/>
                </a:solidFill>
              </a:rPr>
              <a:t>Marco teórico: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00000"/>
                </a:solidFill>
              </a:rPr>
              <a:t>Aprendizaje colaborativo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77331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</a:t>
            </a:r>
            <a:r>
              <a:rPr lang="en-GB" dirty="0"/>
              <a:t> </a:t>
            </a:r>
            <a:r>
              <a:rPr lang="es-ES" dirty="0"/>
              <a:t>colaborativo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01E6-B4EA-A4E8-B863-2BDA9F1D6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0720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050" i="1" dirty="0"/>
              <a:t>Johnson y Johnson (1989) definen el trabajo colaborativo como el trabajo realizado en</a:t>
            </a:r>
          </a:p>
          <a:p>
            <a:pPr marL="0" indent="0" algn="ctr">
              <a:buNone/>
            </a:pPr>
            <a:r>
              <a:rPr lang="es-ES" sz="1050" i="1" dirty="0"/>
              <a:t>grupos o equipos donde </a:t>
            </a:r>
            <a:r>
              <a:rPr lang="es-ES" sz="1050" b="1" i="1" dirty="0"/>
              <a:t>cada alumno tiene una misión u objetivo</a:t>
            </a:r>
            <a:r>
              <a:rPr lang="es-ES" sz="1050" i="1" dirty="0"/>
              <a:t>, y una vez completado su</a:t>
            </a:r>
          </a:p>
          <a:p>
            <a:pPr marL="0" indent="0" algn="ctr">
              <a:buNone/>
            </a:pPr>
            <a:r>
              <a:rPr lang="es-ES" sz="1050" i="1" dirty="0"/>
              <a:t>objetivo se convierte en un </a:t>
            </a:r>
            <a:r>
              <a:rPr lang="es-ES" sz="1050" b="1" i="1" dirty="0"/>
              <a:t>experto y como experto tiene que explicar lo aprendido a sus</a:t>
            </a:r>
          </a:p>
          <a:p>
            <a:pPr marL="0" indent="0" algn="ctr">
              <a:buNone/>
            </a:pPr>
            <a:r>
              <a:rPr lang="es-ES" sz="1050" b="1" i="1" dirty="0"/>
              <a:t>compañeros</a:t>
            </a:r>
            <a:r>
              <a:rPr lang="es-ES" sz="1050" i="1" dirty="0"/>
              <a:t>. Si alguien no hace su trabajo, el conocimiento queda sin compartirse y el</a:t>
            </a:r>
          </a:p>
          <a:p>
            <a:pPr marL="0" indent="0" algn="ctr">
              <a:buNone/>
            </a:pPr>
            <a:r>
              <a:rPr lang="es-ES" sz="1050" i="1" dirty="0"/>
              <a:t>objetivo común fracasa.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520505" y="2511083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Motivación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Responsabilidad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Cara a cara; Habilidades interpersonales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Comunicación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Formación en Valores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Colaboración y cooperación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32B15AB-3DAC-BFB4-461E-7CCB2DE8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929" y="2531333"/>
            <a:ext cx="2994123" cy="2352881"/>
          </a:xfrm>
          <a:custGeom>
            <a:avLst/>
            <a:gdLst>
              <a:gd name="connsiteX0" fmla="*/ 0 w 2994123"/>
              <a:gd name="connsiteY0" fmla="*/ 0 h 2352881"/>
              <a:gd name="connsiteX1" fmla="*/ 658707 w 2994123"/>
              <a:gd name="connsiteY1" fmla="*/ 0 h 2352881"/>
              <a:gd name="connsiteX2" fmla="*/ 1197649 w 2994123"/>
              <a:gd name="connsiteY2" fmla="*/ 0 h 2352881"/>
              <a:gd name="connsiteX3" fmla="*/ 1796474 w 2994123"/>
              <a:gd name="connsiteY3" fmla="*/ 0 h 2352881"/>
              <a:gd name="connsiteX4" fmla="*/ 2455181 w 2994123"/>
              <a:gd name="connsiteY4" fmla="*/ 0 h 2352881"/>
              <a:gd name="connsiteX5" fmla="*/ 2994123 w 2994123"/>
              <a:gd name="connsiteY5" fmla="*/ 0 h 2352881"/>
              <a:gd name="connsiteX6" fmla="*/ 2994123 w 2994123"/>
              <a:gd name="connsiteY6" fmla="*/ 588220 h 2352881"/>
              <a:gd name="connsiteX7" fmla="*/ 2994123 w 2994123"/>
              <a:gd name="connsiteY7" fmla="*/ 1176441 h 2352881"/>
              <a:gd name="connsiteX8" fmla="*/ 2994123 w 2994123"/>
              <a:gd name="connsiteY8" fmla="*/ 1694074 h 2352881"/>
              <a:gd name="connsiteX9" fmla="*/ 2994123 w 2994123"/>
              <a:gd name="connsiteY9" fmla="*/ 2352881 h 2352881"/>
              <a:gd name="connsiteX10" fmla="*/ 2425240 w 2994123"/>
              <a:gd name="connsiteY10" fmla="*/ 2352881 h 2352881"/>
              <a:gd name="connsiteX11" fmla="*/ 1916239 w 2994123"/>
              <a:gd name="connsiteY11" fmla="*/ 2352881 h 2352881"/>
              <a:gd name="connsiteX12" fmla="*/ 1257532 w 2994123"/>
              <a:gd name="connsiteY12" fmla="*/ 2352881 h 2352881"/>
              <a:gd name="connsiteX13" fmla="*/ 628766 w 2994123"/>
              <a:gd name="connsiteY13" fmla="*/ 2352881 h 2352881"/>
              <a:gd name="connsiteX14" fmla="*/ 0 w 2994123"/>
              <a:gd name="connsiteY14" fmla="*/ 2352881 h 2352881"/>
              <a:gd name="connsiteX15" fmla="*/ 0 w 2994123"/>
              <a:gd name="connsiteY15" fmla="*/ 1717603 h 2352881"/>
              <a:gd name="connsiteX16" fmla="*/ 0 w 2994123"/>
              <a:gd name="connsiteY16" fmla="*/ 1129383 h 2352881"/>
              <a:gd name="connsiteX17" fmla="*/ 0 w 2994123"/>
              <a:gd name="connsiteY17" fmla="*/ 541163 h 2352881"/>
              <a:gd name="connsiteX18" fmla="*/ 0 w 2994123"/>
              <a:gd name="connsiteY18" fmla="*/ 0 h 235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4123" h="2352881" fill="none" extrusionOk="0">
                <a:moveTo>
                  <a:pt x="0" y="0"/>
                </a:moveTo>
                <a:cubicBezTo>
                  <a:pt x="183952" y="-32641"/>
                  <a:pt x="404780" y="7326"/>
                  <a:pt x="658707" y="0"/>
                </a:cubicBezTo>
                <a:cubicBezTo>
                  <a:pt x="912634" y="-7326"/>
                  <a:pt x="939381" y="-4668"/>
                  <a:pt x="1197649" y="0"/>
                </a:cubicBezTo>
                <a:cubicBezTo>
                  <a:pt x="1455917" y="4668"/>
                  <a:pt x="1553222" y="-18554"/>
                  <a:pt x="1796474" y="0"/>
                </a:cubicBezTo>
                <a:cubicBezTo>
                  <a:pt x="2039727" y="18554"/>
                  <a:pt x="2131452" y="-9256"/>
                  <a:pt x="2455181" y="0"/>
                </a:cubicBezTo>
                <a:cubicBezTo>
                  <a:pt x="2778910" y="9256"/>
                  <a:pt x="2738387" y="-14512"/>
                  <a:pt x="2994123" y="0"/>
                </a:cubicBezTo>
                <a:cubicBezTo>
                  <a:pt x="3011542" y="273870"/>
                  <a:pt x="2998264" y="360818"/>
                  <a:pt x="2994123" y="588220"/>
                </a:cubicBezTo>
                <a:cubicBezTo>
                  <a:pt x="2989982" y="815622"/>
                  <a:pt x="3015285" y="1023077"/>
                  <a:pt x="2994123" y="1176441"/>
                </a:cubicBezTo>
                <a:cubicBezTo>
                  <a:pt x="2972961" y="1329805"/>
                  <a:pt x="3004096" y="1462554"/>
                  <a:pt x="2994123" y="1694074"/>
                </a:cubicBezTo>
                <a:cubicBezTo>
                  <a:pt x="2984150" y="1925594"/>
                  <a:pt x="2989467" y="2195485"/>
                  <a:pt x="2994123" y="2352881"/>
                </a:cubicBezTo>
                <a:cubicBezTo>
                  <a:pt x="2786761" y="2374529"/>
                  <a:pt x="2689218" y="2346083"/>
                  <a:pt x="2425240" y="2352881"/>
                </a:cubicBezTo>
                <a:cubicBezTo>
                  <a:pt x="2161262" y="2359679"/>
                  <a:pt x="2073435" y="2348507"/>
                  <a:pt x="1916239" y="2352881"/>
                </a:cubicBezTo>
                <a:cubicBezTo>
                  <a:pt x="1759043" y="2357255"/>
                  <a:pt x="1498370" y="2332650"/>
                  <a:pt x="1257532" y="2352881"/>
                </a:cubicBezTo>
                <a:cubicBezTo>
                  <a:pt x="1016694" y="2373112"/>
                  <a:pt x="923791" y="2330055"/>
                  <a:pt x="628766" y="2352881"/>
                </a:cubicBezTo>
                <a:cubicBezTo>
                  <a:pt x="333741" y="2375707"/>
                  <a:pt x="289944" y="2378336"/>
                  <a:pt x="0" y="2352881"/>
                </a:cubicBezTo>
                <a:cubicBezTo>
                  <a:pt x="-23328" y="2160839"/>
                  <a:pt x="-6375" y="1910271"/>
                  <a:pt x="0" y="1717603"/>
                </a:cubicBezTo>
                <a:cubicBezTo>
                  <a:pt x="6375" y="1524935"/>
                  <a:pt x="25731" y="1261690"/>
                  <a:pt x="0" y="1129383"/>
                </a:cubicBezTo>
                <a:cubicBezTo>
                  <a:pt x="-25731" y="997076"/>
                  <a:pt x="4314" y="830131"/>
                  <a:pt x="0" y="541163"/>
                </a:cubicBezTo>
                <a:cubicBezTo>
                  <a:pt x="-4314" y="252195"/>
                  <a:pt x="-12923" y="164988"/>
                  <a:pt x="0" y="0"/>
                </a:cubicBezTo>
                <a:close/>
              </a:path>
              <a:path w="2994123" h="2352881" stroke="0" extrusionOk="0">
                <a:moveTo>
                  <a:pt x="0" y="0"/>
                </a:moveTo>
                <a:cubicBezTo>
                  <a:pt x="186983" y="-7830"/>
                  <a:pt x="326738" y="-21439"/>
                  <a:pt x="538942" y="0"/>
                </a:cubicBezTo>
                <a:cubicBezTo>
                  <a:pt x="751146" y="21439"/>
                  <a:pt x="925373" y="17766"/>
                  <a:pt x="1197649" y="0"/>
                </a:cubicBezTo>
                <a:cubicBezTo>
                  <a:pt x="1469925" y="-17766"/>
                  <a:pt x="1514525" y="-6295"/>
                  <a:pt x="1736591" y="0"/>
                </a:cubicBezTo>
                <a:cubicBezTo>
                  <a:pt x="1958657" y="6295"/>
                  <a:pt x="2130196" y="5357"/>
                  <a:pt x="2245592" y="0"/>
                </a:cubicBezTo>
                <a:cubicBezTo>
                  <a:pt x="2360988" y="-5357"/>
                  <a:pt x="2721149" y="29154"/>
                  <a:pt x="2994123" y="0"/>
                </a:cubicBezTo>
                <a:cubicBezTo>
                  <a:pt x="2994927" y="287365"/>
                  <a:pt x="2991715" y="498802"/>
                  <a:pt x="2994123" y="635278"/>
                </a:cubicBezTo>
                <a:cubicBezTo>
                  <a:pt x="2996531" y="771754"/>
                  <a:pt x="2998372" y="962267"/>
                  <a:pt x="2994123" y="1199969"/>
                </a:cubicBezTo>
                <a:cubicBezTo>
                  <a:pt x="2989874" y="1437671"/>
                  <a:pt x="3000933" y="1622462"/>
                  <a:pt x="2994123" y="1811718"/>
                </a:cubicBezTo>
                <a:cubicBezTo>
                  <a:pt x="2987313" y="2000974"/>
                  <a:pt x="2981837" y="2139307"/>
                  <a:pt x="2994123" y="2352881"/>
                </a:cubicBezTo>
                <a:cubicBezTo>
                  <a:pt x="2773102" y="2375148"/>
                  <a:pt x="2527911" y="2373100"/>
                  <a:pt x="2335416" y="2352881"/>
                </a:cubicBezTo>
                <a:cubicBezTo>
                  <a:pt x="2142921" y="2332662"/>
                  <a:pt x="1921646" y="2342268"/>
                  <a:pt x="1736591" y="2352881"/>
                </a:cubicBezTo>
                <a:cubicBezTo>
                  <a:pt x="1551536" y="2363494"/>
                  <a:pt x="1304103" y="2346322"/>
                  <a:pt x="1077884" y="2352881"/>
                </a:cubicBezTo>
                <a:cubicBezTo>
                  <a:pt x="851665" y="2359440"/>
                  <a:pt x="786106" y="2346679"/>
                  <a:pt x="568883" y="2352881"/>
                </a:cubicBezTo>
                <a:cubicBezTo>
                  <a:pt x="351660" y="2359083"/>
                  <a:pt x="256352" y="2369552"/>
                  <a:pt x="0" y="2352881"/>
                </a:cubicBezTo>
                <a:cubicBezTo>
                  <a:pt x="26104" y="2180738"/>
                  <a:pt x="7905" y="2012887"/>
                  <a:pt x="0" y="1741132"/>
                </a:cubicBezTo>
                <a:cubicBezTo>
                  <a:pt x="-7905" y="1469377"/>
                  <a:pt x="-19045" y="1395761"/>
                  <a:pt x="0" y="1223498"/>
                </a:cubicBezTo>
                <a:cubicBezTo>
                  <a:pt x="19045" y="1051235"/>
                  <a:pt x="11930" y="846737"/>
                  <a:pt x="0" y="705864"/>
                </a:cubicBezTo>
                <a:cubicBezTo>
                  <a:pt x="-11930" y="564991"/>
                  <a:pt x="-16099" y="242824"/>
                  <a:pt x="0" y="0"/>
                </a:cubicBezTo>
                <a:close/>
              </a:path>
            </a:pathLst>
          </a:custGeom>
          <a:ln w="127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92680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9706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</a:t>
            </a:r>
            <a:r>
              <a:rPr lang="en-GB" dirty="0"/>
              <a:t> </a:t>
            </a:r>
            <a:r>
              <a:rPr lang="es-ES" dirty="0"/>
              <a:t>colaborativo: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Dificultades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D0296-8DEC-DBBE-B554-13FADB781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Alumnos con necesidades especiales.</a:t>
            </a:r>
          </a:p>
          <a:p>
            <a:pPr lvl="1"/>
            <a:r>
              <a:rPr lang="es-ES" dirty="0"/>
              <a:t>Frente a los que no las tienen.</a:t>
            </a:r>
          </a:p>
          <a:p>
            <a:r>
              <a:rPr lang="es-ES" dirty="0"/>
              <a:t>Edad y preparación del alumno.</a:t>
            </a:r>
          </a:p>
          <a:p>
            <a:r>
              <a:rPr lang="es-ES" dirty="0"/>
              <a:t>Responsabilidad y compromisos previos: </a:t>
            </a:r>
            <a:r>
              <a:rPr lang="es-ES" b="1" dirty="0"/>
              <a:t>Madurez.</a:t>
            </a:r>
          </a:p>
          <a:p>
            <a:r>
              <a:rPr lang="es-ES" dirty="0"/>
              <a:t>Interacción social: base previa.</a:t>
            </a:r>
          </a:p>
          <a:p>
            <a:pPr lvl="1"/>
            <a:r>
              <a:rPr lang="es-ES" dirty="0"/>
              <a:t>Comunicación y resolución de conflictos.</a:t>
            </a:r>
          </a:p>
          <a:p>
            <a:r>
              <a:rPr lang="es-ES" dirty="0"/>
              <a:t>Rompe con el paradigma, </a:t>
            </a:r>
            <a:r>
              <a:rPr lang="es-ES" b="1" i="1" dirty="0"/>
              <a:t>alumno-céntrico.</a:t>
            </a:r>
          </a:p>
          <a:p>
            <a:r>
              <a:rPr lang="es-ES" dirty="0"/>
              <a:t>Reto para el profesorado.</a:t>
            </a:r>
          </a:p>
        </p:txBody>
      </p:sp>
    </p:spTree>
    <p:extLst>
      <p:ext uri="{BB962C8B-B14F-4D97-AF65-F5344CB8AC3E}">
        <p14:creationId xmlns:p14="http://schemas.microsoft.com/office/powerpoint/2010/main" val="40104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i="1" dirty="0"/>
              <a:t>¿Por qué?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rgbClr val="C00000"/>
                </a:solidFill>
              </a:rPr>
              <a:t>Marco teórico: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Aprendizaje colaborativo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00000"/>
                </a:solidFill>
              </a:rPr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65000"/>
                  </a:schemeClr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61633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524000"/>
          </a:xfrm>
        </p:spPr>
        <p:txBody>
          <a:bodyPr/>
          <a:lstStyle/>
          <a:p>
            <a:r>
              <a:rPr lang="es-ES" dirty="0"/>
              <a:t>Visión global y estructural del grupo.</a:t>
            </a:r>
          </a:p>
          <a:p>
            <a:r>
              <a:rPr lang="es-ES" dirty="0"/>
              <a:t>Detectar subgrupos</a:t>
            </a:r>
          </a:p>
          <a:p>
            <a:r>
              <a:rPr lang="es-ES" dirty="0"/>
              <a:t>Descubrir factores discriminatorios</a:t>
            </a:r>
          </a:p>
          <a:p>
            <a:r>
              <a:rPr lang="es-ES" dirty="0"/>
              <a:t>Observar variaciones de interés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3A756-2CA2-7127-F92A-FE730C15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234761"/>
            <a:ext cx="1295400" cy="192405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FD21753-058C-C330-C4A3-A0BCA7397F5E}"/>
              </a:ext>
            </a:extLst>
          </p:cNvPr>
          <p:cNvSpPr txBox="1">
            <a:spLocks/>
          </p:cNvSpPr>
          <p:nvPr/>
        </p:nvSpPr>
        <p:spPr>
          <a:xfrm>
            <a:off x="3009422" y="3772117"/>
            <a:ext cx="5816278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800" dirty="0"/>
              <a:t>Describe la estructura del grupo</a:t>
            </a:r>
          </a:p>
          <a:p>
            <a:pPr marL="0" indent="0" algn="r">
              <a:buNone/>
            </a:pPr>
            <a:r>
              <a:rPr lang="es-ES" sz="2800" dirty="0"/>
              <a:t>Explica el funcionamiento del grupo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ABF60-CC26-1B6B-4959-108965A7E158}"/>
              </a:ext>
            </a:extLst>
          </p:cNvPr>
          <p:cNvSpPr/>
          <p:nvPr/>
        </p:nvSpPr>
        <p:spPr>
          <a:xfrm flipV="1">
            <a:off x="3565003" y="3758132"/>
            <a:ext cx="5671594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8229409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ón_universidad" id="{B0872379-AA6C-D148-B312-C84A4AB03E7C}" vid="{52C41A21-BA78-9D47-82C0-4965EDD45B14}"/>
    </a:ext>
  </a:extLst>
</a:theme>
</file>

<file path=ppt/theme/theme2.xml><?xml version="1.0" encoding="utf-8"?>
<a:theme xmlns:a="http://schemas.openxmlformats.org/drawingml/2006/main" name="Plantilla UNIV N">
  <a:themeElements>
    <a:clrScheme name="Nebrija">
      <a:dk1>
        <a:sysClr val="windowText" lastClr="000000"/>
      </a:dk1>
      <a:lt1>
        <a:sysClr val="window" lastClr="FFFFFF"/>
      </a:lt1>
      <a:dk2>
        <a:srgbClr val="4C0D1A"/>
      </a:dk2>
      <a:lt2>
        <a:srgbClr val="BFBFBF"/>
      </a:lt2>
      <a:accent1>
        <a:srgbClr val="C2002F"/>
      </a:accent1>
      <a:accent2>
        <a:srgbClr val="54C9E8"/>
      </a:accent2>
      <a:accent3>
        <a:srgbClr val="4E748B"/>
      </a:accent3>
      <a:accent4>
        <a:srgbClr val="DA8830"/>
      </a:accent4>
      <a:accent5>
        <a:srgbClr val="954B2E"/>
      </a:accent5>
      <a:accent6>
        <a:srgbClr val="5DB67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ón_universidad" id="{B0872379-AA6C-D148-B312-C84A4AB03E7C}" vid="{303180CE-A294-9E45-BA11-A8A332E1E0BB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sharepoint/v3/field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plantilla_p_universidad</Template>
  <TotalTime>140</TotalTime>
  <Words>589</Words>
  <Application>Microsoft Office PowerPoint</Application>
  <PresentationFormat>On-screen Show (16:10)</PresentationFormat>
  <Paragraphs>142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Roboto Thin</vt:lpstr>
      <vt:lpstr>Wingdings</vt:lpstr>
      <vt:lpstr>Plantilla_Nebrija ALB</vt:lpstr>
      <vt:lpstr>Plantilla UNIV N</vt:lpstr>
      <vt:lpstr>PowerPoint Presentation</vt:lpstr>
      <vt:lpstr>Índice</vt:lpstr>
      <vt:lpstr>Índice</vt:lpstr>
      <vt:lpstr>Estado del arte</vt:lpstr>
      <vt:lpstr>Índice</vt:lpstr>
      <vt:lpstr>Aprendizaje colaborativo</vt:lpstr>
      <vt:lpstr>Aprendizaje colaborativo: Dificultades</vt:lpstr>
      <vt:lpstr>Índice</vt:lpstr>
      <vt:lpstr>El Test Sociométrico</vt:lpstr>
      <vt:lpstr>El Test Sociométrico</vt:lpstr>
      <vt:lpstr>El Test Sociométrico</vt:lpstr>
      <vt:lpstr>El Test Sociométrico: Ejemplo</vt:lpstr>
      <vt:lpstr>El Test Sociométrico: Ejemplo</vt:lpstr>
      <vt:lpstr>El Test Sociométrico: Ejemplo</vt:lpstr>
      <vt:lpstr>Índice</vt:lpstr>
      <vt:lpstr>Propuesta</vt:lpstr>
      <vt:lpstr>Índice</vt:lpstr>
      <vt:lpstr>Implementación: Decisiones</vt:lpstr>
      <vt:lpstr>Implementación: Matriz Sociométrica</vt:lpstr>
      <vt:lpstr>Implementación: Conclusiones</vt:lpstr>
      <vt:lpstr>Implementación: Limitaciones y futuro</vt:lpstr>
      <vt:lpstr>Índice</vt:lpstr>
      <vt:lpstr>Demostración</vt:lpstr>
      <vt:lpstr>PowerPoint Presentation</vt:lpstr>
      <vt:lpstr>PowerPoint Presentation</vt:lpstr>
    </vt:vector>
  </TitlesOfParts>
  <Manager/>
  <Company>Universidad Nebrija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Macarena Donoso Gonzalez</dc:creator>
  <cp:keywords/>
  <dc:description/>
  <cp:lastModifiedBy>MIGUEL FUERTES FERNANDEZ</cp:lastModifiedBy>
  <cp:revision>32</cp:revision>
  <dcterms:created xsi:type="dcterms:W3CDTF">2017-11-03T13:53:39Z</dcterms:created>
  <dcterms:modified xsi:type="dcterms:W3CDTF">2022-09-19T19:18:34Z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